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14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What is Storage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(Hard Drive or SSD)?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3760351"/>
            <a:ext cx="80200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Storage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is where your computer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keeps all its data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permanently. This includes your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operating system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apps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files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photos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videos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games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 There are two main types of storage: </a:t>
            </a:r>
            <a:b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Hard Disk Drive (HDD)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Solid State Drive (SSD)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 Both store data, but they work differently and have their own advantages and disadvantages.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3752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350714"/>
            <a:ext cx="18790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5B5F71"/>
                </a:solidFill>
                <a:ea typeface="Instrument Sans Bold" pitchFamily="34" charset="-122"/>
                <a:cs typeface="Instrument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6873"/>
            <a:ext cx="6352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What Does Storage Do?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6280190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6365260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Stores Data Permanently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017306" y="37957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Unlike RAM, storage keeps data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even when the computer is turned off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29509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10256937" y="29934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29509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Holds </a:t>
            </a:r>
            <a:b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</a:b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Operating System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571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operating system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(like Windows or macOS) is stored here, so your computer can start up.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6365260" y="57717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729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Saves Files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97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All your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documents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photos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videos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apps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are stored here.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302" y="552569"/>
            <a:ext cx="5023604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8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Types of Storage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03302" y="1682591"/>
            <a:ext cx="261532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Hard Disk Drive (HDD)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03302" y="2197418"/>
            <a:ext cx="63667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Uses </a:t>
            </a:r>
            <a:r>
              <a:rPr lang="en-US" sz="20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spinning disks</a:t>
            </a:r>
            <a:r>
              <a:rPr lang="en-US" sz="20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to read and write data.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03302" y="2699623"/>
            <a:ext cx="63667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Slower</a:t>
            </a: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than SSDs but </a:t>
            </a:r>
            <a:r>
              <a:rPr lang="en-US" sz="20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cheaper</a:t>
            </a: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for large amounts of storage.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03302" y="3201829"/>
            <a:ext cx="63667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Example: A 1TB HDD is good for storing lots of files at a low cost.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2" y="3749278"/>
            <a:ext cx="5640229" cy="30764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7970" y="1682591"/>
            <a:ext cx="2682359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8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Solid State Drive (SSD)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567970" y="2197418"/>
            <a:ext cx="636674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Uses </a:t>
            </a:r>
            <a:r>
              <a:rPr lang="en-US" sz="20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flash memory</a:t>
            </a:r>
            <a:r>
              <a:rPr lang="en-US" sz="20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(like a USB drive) to store data.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67970" y="2699623"/>
            <a:ext cx="636674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Faster</a:t>
            </a: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than HDDs but </a:t>
            </a:r>
            <a:r>
              <a:rPr lang="en-US" sz="20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more expensive</a:t>
            </a:r>
            <a:r>
              <a:rPr lang="en-US" sz="20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for the same amount of storage.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67970" y="3523298"/>
            <a:ext cx="636674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Example: A 500GB SSD is great for faster performance and quick access to files.</a:t>
            </a:r>
            <a:endParaRPr lang="en-US" sz="20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970" y="4392216"/>
            <a:ext cx="5640229" cy="30764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2903" y="476488"/>
            <a:ext cx="6662397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4800" dirty="0">
                <a:solidFill>
                  <a:srgbClr val="505468"/>
                </a:solidFill>
              </a:rPr>
              <a:t>Key </a:t>
            </a:r>
            <a:r>
              <a:rPr lang="en-US" sz="48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Features of Storage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092904" y="1277898"/>
            <a:ext cx="7930991" cy="1776055"/>
          </a:xfrm>
          <a:prstGeom prst="roundRect">
            <a:avLst>
              <a:gd name="adj" fmla="val 409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3600"/>
          </a:p>
        </p:txBody>
      </p:sp>
      <p:sp>
        <p:nvSpPr>
          <p:cNvPr id="5" name="Text 2"/>
          <p:cNvSpPr/>
          <p:nvPr/>
        </p:nvSpPr>
        <p:spPr>
          <a:xfrm>
            <a:off x="6273760" y="1458754"/>
            <a:ext cx="21662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Capacity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273760" y="1833324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Storage is measured in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gigabytes (GB)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terabytes (TB)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273760" y="2214563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1TB = 1000GB.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73760" y="2595801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Common sizes: 256GB, 500GB, 1TB, 2TB.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092904" y="3227189"/>
            <a:ext cx="7930991" cy="1394817"/>
          </a:xfrm>
          <a:prstGeom prst="roundRect">
            <a:avLst>
              <a:gd name="adj" fmla="val 521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3600"/>
          </a:p>
        </p:txBody>
      </p:sp>
      <p:sp>
        <p:nvSpPr>
          <p:cNvPr id="10" name="Text 7"/>
          <p:cNvSpPr/>
          <p:nvPr/>
        </p:nvSpPr>
        <p:spPr>
          <a:xfrm>
            <a:off x="6273760" y="3408045"/>
            <a:ext cx="21662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Speed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6273760" y="3782616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HDD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: Slower, takes more time to load files and programs.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273760" y="4163854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SSD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: Much faster, loads files and programs almost instantly.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092904" y="4795242"/>
            <a:ext cx="7930991" cy="1394817"/>
          </a:xfrm>
          <a:prstGeom prst="roundRect">
            <a:avLst>
              <a:gd name="adj" fmla="val 521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3600"/>
          </a:p>
        </p:txBody>
      </p:sp>
      <p:sp>
        <p:nvSpPr>
          <p:cNvPr id="14" name="Text 11"/>
          <p:cNvSpPr/>
          <p:nvPr/>
        </p:nvSpPr>
        <p:spPr>
          <a:xfrm>
            <a:off x="6273760" y="4976098"/>
            <a:ext cx="21662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Durability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6273760" y="5350669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HDD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: </a:t>
            </a:r>
            <a:r>
              <a:rPr lang="en-US" sz="22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Has moving parts, so it's more prone to damage if dropped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273760" y="5731907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SSD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: No moving parts, so it's more durable and reliable.</a:t>
            </a:r>
            <a:endParaRPr lang="en-US" sz="2400" dirty="0"/>
          </a:p>
        </p:txBody>
      </p:sp>
      <p:sp>
        <p:nvSpPr>
          <p:cNvPr id="17" name="Shape 14"/>
          <p:cNvSpPr/>
          <p:nvPr/>
        </p:nvSpPr>
        <p:spPr>
          <a:xfrm>
            <a:off x="6092904" y="6363295"/>
            <a:ext cx="7930991" cy="1394817"/>
          </a:xfrm>
          <a:prstGeom prst="roundRect">
            <a:avLst>
              <a:gd name="adj" fmla="val 5218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3600"/>
          </a:p>
        </p:txBody>
      </p:sp>
      <p:sp>
        <p:nvSpPr>
          <p:cNvPr id="18" name="Text 15"/>
          <p:cNvSpPr/>
          <p:nvPr/>
        </p:nvSpPr>
        <p:spPr>
          <a:xfrm>
            <a:off x="6273760" y="6544151"/>
            <a:ext cx="21662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Price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6273760" y="6918722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HDD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: Cheaper for larger storage capacities.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6273760" y="7299960"/>
            <a:ext cx="7569279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SSD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: More expensive but offers better performance.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63804"/>
            <a:ext cx="7154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Why is Storage Important?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127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065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Keeps Your Data Safe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280190" y="4551283"/>
            <a:ext cx="237767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Stores all your important files, photos, and apps permanently.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1274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706535"/>
            <a:ext cx="229207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Runs Your Operating System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8912303" y="4905613"/>
            <a:ext cx="24771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OS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is stored here, so your computer can </a:t>
            </a:r>
            <a:b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start up and run.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12745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706535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Affects Performance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11544538" y="4551283"/>
            <a:ext cx="308586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Faster storage (like SSDs) makes your computer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boot up faster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load programs quickly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1222057"/>
            <a:ext cx="769739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How Much Storage Do You Need?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23305" y="2392085"/>
            <a:ext cx="3693676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6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256GB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1278374" y="3332202"/>
            <a:ext cx="258341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Basic Use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23305" y="3812253"/>
            <a:ext cx="3906568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Good for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basic use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like </a:t>
            </a:r>
            <a:b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web browsing, emails, and </a:t>
            </a:r>
            <a:b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light apps.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726900" y="2392085"/>
            <a:ext cx="3693795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6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500GB</a:t>
            </a:r>
            <a:endParaRPr lang="en-US" sz="6600" dirty="0"/>
          </a:p>
        </p:txBody>
      </p:sp>
      <p:sp>
        <p:nvSpPr>
          <p:cNvPr id="8" name="Text 5"/>
          <p:cNvSpPr/>
          <p:nvPr/>
        </p:nvSpPr>
        <p:spPr>
          <a:xfrm>
            <a:off x="5282089" y="3332202"/>
            <a:ext cx="258341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Average Users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726900" y="3779044"/>
            <a:ext cx="3693795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Suitable for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average users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who store photos, videos, and some games.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2725103" y="5163503"/>
            <a:ext cx="3693676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6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1TB+</a:t>
            </a:r>
            <a:endParaRPr lang="en-US" sz="6600" dirty="0"/>
          </a:p>
        </p:txBody>
      </p:sp>
      <p:sp>
        <p:nvSpPr>
          <p:cNvPr id="11" name="Text 8"/>
          <p:cNvSpPr/>
          <p:nvPr/>
        </p:nvSpPr>
        <p:spPr>
          <a:xfrm>
            <a:off x="3280172" y="6103620"/>
            <a:ext cx="258341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Power Users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2725102" y="6550462"/>
            <a:ext cx="4590097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Ideal for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gamers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content creators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, or anyone with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large files</a:t>
            </a:r>
            <a:r>
              <a:rPr lang="en-US" sz="2400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like videos or high-resolution photos.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9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Advantages and Disadvantages of HDD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968454" y="2199323"/>
            <a:ext cx="22860" cy="5453777"/>
          </a:xfrm>
          <a:prstGeom prst="roundRect">
            <a:avLst>
              <a:gd name="adj" fmla="val 38475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5" name="Shape 2"/>
          <p:cNvSpPr/>
          <p:nvPr/>
        </p:nvSpPr>
        <p:spPr>
          <a:xfrm>
            <a:off x="1181160" y="2658904"/>
            <a:ext cx="628174" cy="22860"/>
          </a:xfrm>
          <a:prstGeom prst="roundRect">
            <a:avLst>
              <a:gd name="adj" fmla="val 38475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6" name="Shape 3"/>
          <p:cNvSpPr/>
          <p:nvPr/>
        </p:nvSpPr>
        <p:spPr>
          <a:xfrm>
            <a:off x="732889" y="2434828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7" name="Text 4"/>
          <p:cNvSpPr/>
          <p:nvPr/>
        </p:nvSpPr>
        <p:spPr>
          <a:xfrm>
            <a:off x="811351" y="2474059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015609" y="2408634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Cheaper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2015609" y="2861429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Costs less for larger storage capacities.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181160" y="4074676"/>
            <a:ext cx="628174" cy="22860"/>
          </a:xfrm>
          <a:prstGeom prst="roundRect">
            <a:avLst>
              <a:gd name="adj" fmla="val 38475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1" name="Shape 8"/>
          <p:cNvSpPr/>
          <p:nvPr/>
        </p:nvSpPr>
        <p:spPr>
          <a:xfrm>
            <a:off x="732889" y="3850600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2" name="Text 9"/>
          <p:cNvSpPr/>
          <p:nvPr/>
        </p:nvSpPr>
        <p:spPr>
          <a:xfrm>
            <a:off x="811351" y="3889831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015609" y="3824407"/>
            <a:ext cx="2695575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Good for Bulk Storage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2015609" y="4277201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Great for storing large files like movies or backups.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1181160" y="5490448"/>
            <a:ext cx="628174" cy="22860"/>
          </a:xfrm>
          <a:prstGeom prst="roundRect">
            <a:avLst>
              <a:gd name="adj" fmla="val 38475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6" name="Shape 13"/>
          <p:cNvSpPr/>
          <p:nvPr/>
        </p:nvSpPr>
        <p:spPr>
          <a:xfrm>
            <a:off x="732889" y="5266373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7" name="Text 14"/>
          <p:cNvSpPr/>
          <p:nvPr/>
        </p:nvSpPr>
        <p:spPr>
          <a:xfrm>
            <a:off x="811351" y="5305604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3600" dirty="0"/>
          </a:p>
        </p:txBody>
      </p:sp>
      <p:sp>
        <p:nvSpPr>
          <p:cNvPr id="18" name="Text 15"/>
          <p:cNvSpPr/>
          <p:nvPr/>
        </p:nvSpPr>
        <p:spPr>
          <a:xfrm>
            <a:off x="2015609" y="5240179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Slower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2015609" y="5692973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Takes more time to load files and programs.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1181160" y="6906220"/>
            <a:ext cx="628174" cy="22860"/>
          </a:xfrm>
          <a:prstGeom prst="roundRect">
            <a:avLst>
              <a:gd name="adj" fmla="val 384756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1" name="Shape 18"/>
          <p:cNvSpPr/>
          <p:nvPr/>
        </p:nvSpPr>
        <p:spPr>
          <a:xfrm>
            <a:off x="732889" y="6682145"/>
            <a:ext cx="471130" cy="471130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22" name="Text 19"/>
          <p:cNvSpPr/>
          <p:nvPr/>
        </p:nvSpPr>
        <p:spPr>
          <a:xfrm>
            <a:off x="811351" y="6721376"/>
            <a:ext cx="314087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800" dirty="0"/>
          </a:p>
        </p:txBody>
      </p:sp>
      <p:sp>
        <p:nvSpPr>
          <p:cNvPr id="23" name="Text 20"/>
          <p:cNvSpPr/>
          <p:nvPr/>
        </p:nvSpPr>
        <p:spPr>
          <a:xfrm>
            <a:off x="2015609" y="6655951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Fragile</a:t>
            </a:r>
            <a:endParaRPr lang="en-US" sz="3200" dirty="0"/>
          </a:p>
        </p:txBody>
      </p:sp>
      <p:sp>
        <p:nvSpPr>
          <p:cNvPr id="24" name="Text 21"/>
          <p:cNvSpPr/>
          <p:nvPr/>
        </p:nvSpPr>
        <p:spPr>
          <a:xfrm>
            <a:off x="2015609" y="7108746"/>
            <a:ext cx="6395442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Has moving parts, so it's more likely to get damaged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if dropped.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10296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Advantages and Disadvantages of SSD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4" name="Text 2"/>
          <p:cNvSpPr/>
          <p:nvPr/>
        </p:nvSpPr>
        <p:spPr>
          <a:xfrm>
            <a:off x="1303973" y="19956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Faster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Boots up the computer and loads programs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quickly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7" name="Text 5"/>
          <p:cNvSpPr/>
          <p:nvPr/>
        </p:nvSpPr>
        <p:spPr>
          <a:xfrm>
            <a:off x="1644134" y="3075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Durable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No moving parts, so it's more resistant to damage.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Energy Efficient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Uses less power, which is good for laptops.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Expensive</a:t>
            </a:r>
            <a:endParaRPr lang="en-US" sz="3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Costs more for the same amount of storage compared to HDDs.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6" name="Text 14"/>
          <p:cNvSpPr/>
          <p:nvPr/>
        </p:nvSpPr>
        <p:spPr>
          <a:xfrm>
            <a:off x="1984415" y="6316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Limited Lifespan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SSDs have a limited number of write cycles, but they last many years under normal use.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505468"/>
                </a:solidFill>
                <a:ea typeface="Instrument Sans Semi Bold" pitchFamily="34" charset="-122"/>
                <a:cs typeface="Instrument Sans Semi Bold" pitchFamily="34" charset="-120"/>
              </a:rPr>
              <a:t>Simple Summary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62113" y="2861548"/>
            <a:ext cx="3030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Storage Fundamentals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Storage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is where your computer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keeps all its data permanently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35971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HDD Benefits &amp; Drawbacks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HDD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is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cheaper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and good for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large files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, but it's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slower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35387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SSD Benefits &amp; Drawbacks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43337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SSD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is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faster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and more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durable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, but it's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more expensive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Choosing Storage</a:t>
            </a:r>
            <a:endParaRPr lang="en-US" sz="3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Choose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HDD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for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budget</a:t>
            </a:r>
            <a:r>
              <a:rPr lang="en-US" sz="2400" b="1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storage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SSD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 for </a:t>
            </a:r>
            <a:r>
              <a:rPr lang="en-US" sz="2400" b="1" dirty="0">
                <a:solidFill>
                  <a:srgbClr val="FF0000"/>
                </a:solidFill>
                <a:ea typeface="Instrument Sans Medium" pitchFamily="34" charset="-122"/>
                <a:cs typeface="Instrument Sans Medium" pitchFamily="34" charset="-120"/>
              </a:rPr>
              <a:t>better performance</a:t>
            </a:r>
            <a:r>
              <a:rPr lang="en-US" sz="2400" dirty="0">
                <a:solidFill>
                  <a:srgbClr val="5B5F71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600" dirty="0">
                <a:solidFill>
                  <a:srgbClr val="5B5F71"/>
                </a:solidFill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671</Words>
  <Application>Microsoft Office PowerPoint</Application>
  <PresentationFormat>Custom</PresentationFormat>
  <Paragraphs>102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Instrument Sans Semi Bold</vt:lpstr>
      <vt:lpstr>Arial</vt:lpstr>
      <vt:lpstr>Instrument Sans Medium</vt:lpstr>
      <vt:lpstr>Instrument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22</cp:revision>
  <dcterms:created xsi:type="dcterms:W3CDTF">2025-03-07T15:14:03Z</dcterms:created>
  <dcterms:modified xsi:type="dcterms:W3CDTF">2025-03-10T11:36:22Z</dcterms:modified>
</cp:coreProperties>
</file>